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onstantia" pitchFamily="18" charset="0"/>
      <p:regular r:id="rId13"/>
      <p:bold r:id="rId14"/>
      <p:italic r:id="rId15"/>
      <p:boldItalic r:id="rId16"/>
    </p:embeddedFont>
    <p:embeddedFont>
      <p:font typeface="Source Sans 3" charset="0"/>
      <p:regular r:id="rId17"/>
    </p:embeddedFont>
    <p:embeddedFont>
      <p:font typeface="Consolas" pitchFamily="49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Wingdings 2" pitchFamily="18" charset="2"/>
      <p:regular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-584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31520" y="4439765"/>
            <a:ext cx="13289280" cy="1371600"/>
          </a:xfrm>
        </p:spPr>
        <p:txBody>
          <a:bodyPr>
            <a:noAutofit/>
          </a:bodyPr>
          <a:lstStyle>
            <a:lvl1pPr marL="0" indent="0" algn="ctr">
              <a:buNone/>
              <a:defRPr sz="3100" spc="143" baseline="0">
                <a:solidFill>
                  <a:schemeClr val="tx2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731520" y="1720478"/>
            <a:ext cx="13289280" cy="237744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69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41802" y="4260151"/>
            <a:ext cx="4754880" cy="1906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533718" y="4260151"/>
            <a:ext cx="4754880" cy="1906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7264557" y="4231562"/>
            <a:ext cx="73152" cy="54864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31520" y="1828800"/>
            <a:ext cx="13167360" cy="5486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206240"/>
            <a:ext cx="12679680" cy="16459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69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5950637"/>
            <a:ext cx="12679680" cy="1181683"/>
          </a:xfrm>
        </p:spPr>
        <p:txBody>
          <a:bodyPr anchor="t"/>
          <a:lstStyle>
            <a:lvl1pPr marL="0" indent="0">
              <a:buNone/>
              <a:defRPr sz="2900" spc="143" baseline="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97280" y="5900391"/>
            <a:ext cx="12679680" cy="516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731520" y="1828800"/>
            <a:ext cx="6495898" cy="5486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7437120" y="1828800"/>
            <a:ext cx="6495898" cy="5486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20" y="1679512"/>
            <a:ext cx="6464301" cy="9144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30622" tIns="65311" rIns="130622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700" b="1">
                <a:solidFill>
                  <a:schemeClr val="tx2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731520" y="2642275"/>
            <a:ext cx="6461760" cy="469635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7439661" y="2642275"/>
            <a:ext cx="6461760" cy="469635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186538"/>
            <a:ext cx="13167360" cy="13716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7437120" y="1679512"/>
            <a:ext cx="6464301" cy="9144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30622" tIns="65311" rIns="130622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700" b="1" baseline="0">
                <a:solidFill>
                  <a:schemeClr val="tx2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00712" y="2616263"/>
            <a:ext cx="5998464" cy="1906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607808" y="2616263"/>
            <a:ext cx="5998464" cy="1906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731520" y="548640"/>
            <a:ext cx="9997440" cy="6858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850880" y="1920240"/>
            <a:ext cx="3174797" cy="4480560"/>
          </a:xfrm>
        </p:spPr>
        <p:txBody>
          <a:bodyPr tIns="65311" bIns="65311" anchor="t" anchorCtr="0"/>
          <a:lstStyle>
            <a:lvl1pPr marL="0" indent="0">
              <a:lnSpc>
                <a:spcPct val="125000"/>
              </a:lnSpc>
              <a:spcAft>
                <a:spcPts val="1429"/>
              </a:spcAft>
              <a:buNone/>
              <a:defRPr sz="2300">
                <a:solidFill>
                  <a:schemeClr val="tx2"/>
                </a:solidFill>
              </a:defRPr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10850880" y="548640"/>
            <a:ext cx="3169920" cy="1280160"/>
          </a:xfrm>
        </p:spPr>
        <p:txBody>
          <a:bodyPr lIns="130622" tIns="130622" anchor="b" anchorCtr="0"/>
          <a:lstStyle>
            <a:lvl1pPr algn="l">
              <a:buNone/>
              <a:defRPr sz="2600" b="1" spc="-71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7040" y="548640"/>
            <a:ext cx="3291840" cy="1280160"/>
          </a:xfrm>
        </p:spPr>
        <p:txBody>
          <a:bodyPr lIns="130622" tIns="130622" anchor="b" anchorCtr="0"/>
          <a:lstStyle>
            <a:lvl1pPr algn="l">
              <a:buNone/>
              <a:defRPr sz="2600" b="1" spc="-71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31520" y="548640"/>
            <a:ext cx="9631680" cy="667512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46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07040" y="1920240"/>
            <a:ext cx="3291840" cy="530352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429"/>
              </a:spcAft>
              <a:buFontTx/>
              <a:buNone/>
              <a:defRPr sz="2300" b="0">
                <a:solidFill>
                  <a:schemeClr val="tx2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31520" y="1737360"/>
            <a:ext cx="13167360" cy="5614036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9265920" y="7444400"/>
            <a:ext cx="4145280" cy="460858"/>
          </a:xfrm>
          <a:prstGeom prst="rect">
            <a:avLst/>
          </a:prstGeom>
        </p:spPr>
        <p:txBody>
          <a:bodyPr vert="horz" lIns="130622" tIns="65311" rIns="130622" bIns="65311" anchor="ctr" anchorCtr="0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3413760" y="7444400"/>
            <a:ext cx="5730240" cy="460858"/>
          </a:xfrm>
          <a:prstGeom prst="rect">
            <a:avLst/>
          </a:prstGeom>
        </p:spPr>
        <p:txBody>
          <a:bodyPr vert="horz" lIns="130622" tIns="65311" rIns="130622" bIns="65311" anchor="ctr" anchorCtr="0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3456920" y="7417837"/>
            <a:ext cx="975360" cy="54864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23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1520" y="182880"/>
            <a:ext cx="13167360" cy="1463040"/>
          </a:xfrm>
          <a:prstGeom prst="rect">
            <a:avLst/>
          </a:prstGeom>
          <a:ln w="6350" cap="rnd">
            <a:noFill/>
          </a:ln>
        </p:spPr>
        <p:txBody>
          <a:bodyPr vert="horz" lIns="130622" tIns="65311" rIns="130622" bIns="65311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6000" b="0" kern="1200" spc="-143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391866" indent="-391866" algn="l" rtl="0" eaLnBrk="1" latinLnBrk="0" hangingPunct="1">
        <a:spcBef>
          <a:spcPts val="857"/>
        </a:spcBef>
        <a:buClr>
          <a:schemeClr val="accent2"/>
        </a:buClr>
        <a:buSzPct val="85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91866" algn="l" rtl="0" eaLnBrk="1" latinLnBrk="0" hangingPunct="1">
        <a:spcBef>
          <a:spcPts val="429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3400" kern="1200">
          <a:solidFill>
            <a:schemeClr val="tx2"/>
          </a:solidFill>
          <a:latin typeface="+mn-lt"/>
          <a:ea typeface="+mn-ea"/>
          <a:cs typeface="+mn-cs"/>
        </a:defRPr>
      </a:lvl2pPr>
      <a:lvl3pPr marL="1436842" indent="-326555" algn="l" rtl="0" eaLnBrk="1" latinLnBrk="0" hangingPunct="1">
        <a:spcBef>
          <a:spcPts val="429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326555" algn="l" rtl="0" eaLnBrk="1" latinLnBrk="0" hangingPunct="1">
        <a:spcBef>
          <a:spcPts val="42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220575" indent="-326555" algn="l" rtl="0" eaLnBrk="1" latinLnBrk="0" hangingPunct="1">
        <a:spcBef>
          <a:spcPts val="48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indent="-326555" algn="l" rtl="0" eaLnBrk="1" latinLnBrk="0" hangingPunct="1">
        <a:spcBef>
          <a:spcPts val="48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685" indent="-261244" algn="l" rtl="0" eaLnBrk="1" latinLnBrk="0" hangingPunct="1">
        <a:spcBef>
          <a:spcPts val="48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65551" indent="-261244" algn="l" rtl="0" eaLnBrk="1" latinLnBrk="0" hangingPunct="1">
        <a:spcBef>
          <a:spcPts val="48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indent="-261244" algn="l" rtl="0" eaLnBrk="1" latinLnBrk="0" hangingPunct="1">
        <a:spcBef>
          <a:spcPts val="48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786771"/>
            <a:ext cx="7416403" cy="2805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Лекция: Работа с классами, обход DOM и продвинутые методы jQuery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50198" y="4962049"/>
            <a:ext cx="7416403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Краткий практический курс для студентов и начинающих frontend‑разработчиков. Разберём назначение классов, обход дерева DOM, важные методы jQuery и реальные приёмы для интерактивных интерфейсов (меню, вкладки, галереи).</a:t>
            </a:r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3038" y="1259086"/>
            <a:ext cx="5476280" cy="4717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Итоги и ключевые навыки</a:t>
            </a:r>
            <a:endParaRPr lang="en-US" sz="2950" dirty="0"/>
          </a:p>
        </p:txBody>
      </p:sp>
      <p:sp>
        <p:nvSpPr>
          <p:cNvPr id="4" name="Shape 1"/>
          <p:cNvSpPr/>
          <p:nvPr/>
        </p:nvSpPr>
        <p:spPr>
          <a:xfrm>
            <a:off x="6213038" y="1992749"/>
            <a:ext cx="3758089" cy="1388150"/>
          </a:xfrm>
          <a:prstGeom prst="roundRect">
            <a:avLst>
              <a:gd name="adj" fmla="val 2243"/>
            </a:avLst>
          </a:prstGeom>
          <a:solidFill>
            <a:srgbClr val="303132"/>
          </a:solidFill>
          <a:ln/>
        </p:spPr>
      </p:sp>
      <p:sp>
        <p:nvSpPr>
          <p:cNvPr id="5" name="Text 2"/>
          <p:cNvSpPr/>
          <p:nvPr/>
        </p:nvSpPr>
        <p:spPr>
          <a:xfrm>
            <a:off x="6420564" y="2200275"/>
            <a:ext cx="2359223" cy="294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Классы и стили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420564" y="2599968"/>
            <a:ext cx="3343037" cy="573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addClass / removeClass / toggleClass / hasClass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145673" y="1992749"/>
            <a:ext cx="3758089" cy="1388150"/>
          </a:xfrm>
          <a:prstGeom prst="roundRect">
            <a:avLst>
              <a:gd name="adj" fmla="val 2243"/>
            </a:avLst>
          </a:prstGeom>
          <a:solidFill>
            <a:srgbClr val="303132"/>
          </a:solidFill>
          <a:ln/>
        </p:spPr>
      </p:sp>
      <p:sp>
        <p:nvSpPr>
          <p:cNvPr id="8" name="Text 5"/>
          <p:cNvSpPr/>
          <p:nvPr/>
        </p:nvSpPr>
        <p:spPr>
          <a:xfrm>
            <a:off x="10353199" y="2200275"/>
            <a:ext cx="2463165" cy="294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Навигация по DOM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10353199" y="2599968"/>
            <a:ext cx="3343037" cy="573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parent / children / next — понимание структуры узлов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13038" y="3555444"/>
            <a:ext cx="3758089" cy="1388150"/>
          </a:xfrm>
          <a:prstGeom prst="roundRect">
            <a:avLst>
              <a:gd name="adj" fmla="val 2243"/>
            </a:avLst>
          </a:prstGeom>
          <a:solidFill>
            <a:srgbClr val="303132"/>
          </a:solidFill>
          <a:ln/>
        </p:spPr>
      </p:sp>
      <p:sp>
        <p:nvSpPr>
          <p:cNvPr id="11" name="Text 8"/>
          <p:cNvSpPr/>
          <p:nvPr/>
        </p:nvSpPr>
        <p:spPr>
          <a:xfrm>
            <a:off x="6420564" y="3762970"/>
            <a:ext cx="2359223" cy="294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Манипуляции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6420564" y="4162663"/>
            <a:ext cx="3343037" cy="573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append / prepend / before / after / replaceWith / detach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0145673" y="3555444"/>
            <a:ext cx="3758089" cy="1388150"/>
          </a:xfrm>
          <a:prstGeom prst="roundRect">
            <a:avLst>
              <a:gd name="adj" fmla="val 2243"/>
            </a:avLst>
          </a:prstGeom>
          <a:solidFill>
            <a:srgbClr val="303132"/>
          </a:solidFill>
          <a:ln/>
        </p:spPr>
      </p:sp>
      <p:sp>
        <p:nvSpPr>
          <p:cNvPr id="14" name="Text 11"/>
          <p:cNvSpPr/>
          <p:nvPr/>
        </p:nvSpPr>
        <p:spPr>
          <a:xfrm>
            <a:off x="10353199" y="3762970"/>
            <a:ext cx="2918579" cy="294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Работа с коллекциями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10353199" y="4162663"/>
            <a:ext cx="3343037" cy="573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each, доступ по индексу, фильтры (:first, :eq, :even)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213038" y="5140047"/>
            <a:ext cx="7690723" cy="573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После изучения вы должны уметь строить интерактивные компоненты, управлять состояниями через классы и эффективно манипулировать DOM с помощью jQuery.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6213038" y="5909905"/>
            <a:ext cx="7690723" cy="1060609"/>
          </a:xfrm>
          <a:prstGeom prst="roundRect">
            <a:avLst>
              <a:gd name="adj" fmla="val 2936"/>
            </a:avLst>
          </a:prstGeom>
          <a:solidFill>
            <a:srgbClr val="262626"/>
          </a:solidFill>
          <a:ln/>
        </p:spPr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564" y="6193274"/>
            <a:ext cx="259437" cy="207526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6887528" y="6136243"/>
            <a:ext cx="6808708" cy="573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Рекомендация: практикуйтесь в мелких проектах — меню, галерея изображений и табы отлично подходят для закрепления навыков.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903809"/>
            <a:ext cx="8283059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1. Назначение классов элементам</a:t>
            </a:r>
            <a:endParaRPr lang="en-US" sz="3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98" y="2958346"/>
            <a:ext cx="1385292" cy="173152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557582" y="2958346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Зачем классы?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2557582" y="3456980"/>
            <a:ext cx="4603313" cy="1850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Классы используются для стилизации и управления поведением элементов через CSS и JavaScript. Один и тот же класс можно применять к нескольким элементам.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386" y="2958346"/>
            <a:ext cx="1385292" cy="173152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163169" y="2958346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Примеры jQuery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163169" y="3456980"/>
            <a:ext cx="4603433" cy="1850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Добавить:</a:t>
            </a: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$("#box").addClass("active");</a:t>
            </a:r>
            <a:endParaRPr lang="en-US" sz="1900" dirty="0"/>
          </a:p>
          <a:p>
            <a:pPr marL="0" indent="0" algn="l">
              <a:lnSpc>
                <a:spcPts val="2900"/>
              </a:lnSpc>
              <a:buNone/>
            </a:pPr>
            <a:r>
              <a:rPr lang="en-US" sz="1900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Удалить:</a:t>
            </a: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$("#box").removeClass("active");</a:t>
            </a:r>
            <a:endParaRPr lang="en-US" sz="1900" dirty="0"/>
          </a:p>
          <a:p>
            <a:pPr marL="0" indent="0" algn="l">
              <a:lnSpc>
                <a:spcPts val="2900"/>
              </a:lnSpc>
              <a:buNone/>
            </a:pPr>
            <a:r>
              <a:rPr lang="en-US" sz="1900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Переключить:</a:t>
            </a: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$("#box").toggleClass("active");</a:t>
            </a:r>
            <a:endParaRPr lang="en-US" sz="1900" dirty="0"/>
          </a:p>
          <a:p>
            <a:pPr marL="0" indent="0" algn="l">
              <a:lnSpc>
                <a:spcPts val="2900"/>
              </a:lnSpc>
              <a:buNone/>
            </a:pPr>
            <a:r>
              <a:rPr lang="en-US" sz="1900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Проверить:</a:t>
            </a: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$("#box").hasClass("active");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863798" y="5585460"/>
            <a:ext cx="129028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Совет: используйте предсказуемые имена классов (например, .is-active, .is-hidden) для улучшения читаемости и поддержки.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800695"/>
            <a:ext cx="12433816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2. Структура DOM — представление в виде дерева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63798" y="1855232"/>
            <a:ext cx="129028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DOM — это иерархия узлов: документ → элементы → дочерние элементы. Понимание структуры важно для навигации, манипуляций и оптимизации событий.</a:t>
            </a:r>
            <a:endParaRPr lang="en-US" sz="19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18" y="3031331"/>
            <a:ext cx="4164211" cy="4164211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035" y="3031331"/>
            <a:ext cx="4164211" cy="4164211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652" y="3031331"/>
            <a:ext cx="4164211" cy="41642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81889" y="1184315"/>
            <a:ext cx="7341037" cy="4008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3. Основные методы обхода DOM в jQuery</a:t>
            </a:r>
            <a:endParaRPr lang="en-US" sz="2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89" y="2260044"/>
            <a:ext cx="7042666" cy="3930729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9262467" y="1916073"/>
            <a:ext cx="3593544" cy="1455539"/>
          </a:xfrm>
          <a:prstGeom prst="roundRect">
            <a:avLst>
              <a:gd name="adj" fmla="val 1818"/>
            </a:avLst>
          </a:prstGeom>
          <a:solidFill>
            <a:srgbClr val="111213"/>
          </a:solidFill>
          <a:ln w="22860">
            <a:solidFill>
              <a:srgbClr val="494A4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461659" y="2115264"/>
            <a:ext cx="2004774" cy="2506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parent()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9461659" y="2491978"/>
            <a:ext cx="3195161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Возвращает родительский элемент: $("#item").parent(); — удобно для подъёма по дереву.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9262467" y="3497699"/>
            <a:ext cx="3593544" cy="1455539"/>
          </a:xfrm>
          <a:prstGeom prst="roundRect">
            <a:avLst>
              <a:gd name="adj" fmla="val 1818"/>
            </a:avLst>
          </a:prstGeom>
          <a:solidFill>
            <a:srgbClr val="111213"/>
          </a:solidFill>
          <a:ln w="22860">
            <a:solidFill>
              <a:srgbClr val="494A4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461659" y="3696891"/>
            <a:ext cx="2004774" cy="2506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children()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9461659" y="4073604"/>
            <a:ext cx="3195161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Возвращает всех непосредственных детей: $("#menu").children(); — полезно для итераций.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9262467" y="5079325"/>
            <a:ext cx="3593544" cy="1455539"/>
          </a:xfrm>
          <a:prstGeom prst="roundRect">
            <a:avLst>
              <a:gd name="adj" fmla="val 1818"/>
            </a:avLst>
          </a:prstGeom>
          <a:solidFill>
            <a:srgbClr val="111213"/>
          </a:solidFill>
          <a:ln w="22860">
            <a:solidFill>
              <a:srgbClr val="494A4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461659" y="5278517"/>
            <a:ext cx="2004774" cy="2506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next()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9461659" y="5655231"/>
            <a:ext cx="3195161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Следующий сосед: $("#item1").next(); — часто используется при переключении состояний.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1781889" y="6818471"/>
            <a:ext cx="1106662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Пример: $("#menu").children().first().next().css("color", "red"); — выбрать второй элемент и покрасить текст.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792486"/>
            <a:ext cx="7416403" cy="1121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4. Сцепленные вызовы (Chaining)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6350198" y="3284458"/>
            <a:ext cx="7416403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jQuery позволяет вызывать методы последовательно — это сокращает и делает код читабельным. Старайтесь, чтобы каждая цепочка выполняла логически связанные действия и оставалась короткой (2–4 вызова).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6350198" y="5042773"/>
            <a:ext cx="7416403" cy="1394222"/>
          </a:xfrm>
          <a:prstGeom prst="roundRect">
            <a:avLst>
              <a:gd name="adj" fmla="val 2656"/>
            </a:avLst>
          </a:prstGeom>
          <a:solidFill>
            <a:srgbClr val="262626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015" y="5394365"/>
            <a:ext cx="308491" cy="24681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152323" y="5351264"/>
            <a:ext cx="6367462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Совет: для сложных последовательностей разбивайте логику на функции — легче тестировать и отлаживать.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94253" y="1520071"/>
            <a:ext cx="9441894" cy="684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5–6. Вставка и размещение содержимого: append/prepend, before/after</a:t>
            </a:r>
            <a:endParaRPr lang="en-US" sz="2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253" y="2615565"/>
            <a:ext cx="6008608" cy="3353633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8977670" y="2524958"/>
            <a:ext cx="75248" cy="75248"/>
          </a:xfrm>
          <a:prstGeom prst="roundRect">
            <a:avLst>
              <a:gd name="adj" fmla="val 607591"/>
            </a:avLst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9144595" y="2445068"/>
            <a:ext cx="1710452" cy="213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append()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9144595" y="2750582"/>
            <a:ext cx="2899053" cy="363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Добавляет внутрь в конец: $("#box").append("&lt;p&gt;Новый текст&lt;/p&gt;");</a:t>
            </a:r>
            <a:endParaRPr lang="en-US" sz="1150" dirty="0"/>
          </a:p>
        </p:txBody>
      </p:sp>
      <p:sp>
        <p:nvSpPr>
          <p:cNvPr id="7" name="Shape 4"/>
          <p:cNvSpPr/>
          <p:nvPr/>
        </p:nvSpPr>
        <p:spPr>
          <a:xfrm>
            <a:off x="8977670" y="3377327"/>
            <a:ext cx="75248" cy="75248"/>
          </a:xfrm>
          <a:prstGeom prst="roundRect">
            <a:avLst>
              <a:gd name="adj" fmla="val 607591"/>
            </a:avLst>
          </a:prstGeom>
          <a:solidFill>
            <a:srgbClr val="FFFFFF"/>
          </a:solidFill>
          <a:ln/>
        </p:spPr>
      </p:sp>
      <p:sp>
        <p:nvSpPr>
          <p:cNvPr id="8" name="Text 5"/>
          <p:cNvSpPr/>
          <p:nvPr/>
        </p:nvSpPr>
        <p:spPr>
          <a:xfrm>
            <a:off x="9144595" y="3297436"/>
            <a:ext cx="1710452" cy="213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prepend()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9144595" y="3602950"/>
            <a:ext cx="2899053" cy="363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Добавляет внутрь в начало: $("#box").prepend("&lt;p&gt;Первый текст&lt;/p&gt;");</a:t>
            </a:r>
            <a:endParaRPr lang="en-US" sz="1150" dirty="0"/>
          </a:p>
        </p:txBody>
      </p:sp>
      <p:sp>
        <p:nvSpPr>
          <p:cNvPr id="10" name="Shape 7"/>
          <p:cNvSpPr/>
          <p:nvPr/>
        </p:nvSpPr>
        <p:spPr>
          <a:xfrm>
            <a:off x="8977670" y="4229695"/>
            <a:ext cx="75248" cy="75248"/>
          </a:xfrm>
          <a:prstGeom prst="roundRect">
            <a:avLst>
              <a:gd name="adj" fmla="val 607591"/>
            </a:avLst>
          </a:prstGeom>
          <a:solidFill>
            <a:srgbClr val="FFFFFF"/>
          </a:solidFill>
          <a:ln/>
        </p:spPr>
      </p:sp>
      <p:sp>
        <p:nvSpPr>
          <p:cNvPr id="11" name="Text 8"/>
          <p:cNvSpPr/>
          <p:nvPr/>
        </p:nvSpPr>
        <p:spPr>
          <a:xfrm>
            <a:off x="9144595" y="4149804"/>
            <a:ext cx="1710452" cy="213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before() / after()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9144595" y="4455319"/>
            <a:ext cx="2899053" cy="363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Вставляет элемент перед или после выбранного: $("#box").before("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9144595" y="4901208"/>
            <a:ext cx="2899053" cy="181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Перед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9144595" y="5165408"/>
            <a:ext cx="2899053" cy="181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"); $("#box").after("</a:t>
            </a:r>
            <a:endParaRPr lang="en-US" sz="1150" dirty="0"/>
          </a:p>
        </p:txBody>
      </p:sp>
      <p:sp>
        <p:nvSpPr>
          <p:cNvPr id="15" name="Text 12"/>
          <p:cNvSpPr/>
          <p:nvPr/>
        </p:nvSpPr>
        <p:spPr>
          <a:xfrm>
            <a:off x="9144595" y="5429607"/>
            <a:ext cx="2899053" cy="181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После</a:t>
            </a:r>
            <a:endParaRPr lang="en-US" sz="1150" dirty="0"/>
          </a:p>
        </p:txBody>
      </p:sp>
      <p:sp>
        <p:nvSpPr>
          <p:cNvPr id="16" name="Text 13"/>
          <p:cNvSpPr/>
          <p:nvPr/>
        </p:nvSpPr>
        <p:spPr>
          <a:xfrm>
            <a:off x="9144595" y="5693807"/>
            <a:ext cx="2899053" cy="181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");</a:t>
            </a:r>
            <a:endParaRPr lang="en-US" sz="1150" dirty="0"/>
          </a:p>
        </p:txBody>
      </p:sp>
      <p:sp>
        <p:nvSpPr>
          <p:cNvPr id="17" name="Text 14"/>
          <p:cNvSpPr/>
          <p:nvPr/>
        </p:nvSpPr>
        <p:spPr>
          <a:xfrm>
            <a:off x="9144595" y="5958007"/>
            <a:ext cx="2899053" cy="181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2594253" y="6346150"/>
            <a:ext cx="9441894" cy="363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Используйте эти методы для динамического построения интерфейса (списки, уведомления, ленты). Для больших вставок — формируйте фрагменты и вставляйте один раз (чтобы уменьшить рефлоу).</a:t>
            </a:r>
            <a:endParaRPr lang="en-US" sz="11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6761" y="681990"/>
            <a:ext cx="12398812" cy="491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0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7. detach() — временное удаление с сохранением данных</a:t>
            </a:r>
            <a:endParaRPr lang="en-US" sz="3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61" y="1670447"/>
            <a:ext cx="4248031" cy="566404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539859" y="3690580"/>
            <a:ext cx="8341281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700" b="1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detach()</a:t>
            </a:r>
            <a:r>
              <a:rPr lang="en-US" sz="17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удаляет элемент, но сохраняет привязанные обработчики и данные: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5539859" y="4165163"/>
            <a:ext cx="8341281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7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let removed = $("#box").detach();</a:t>
            </a:r>
            <a:endParaRPr lang="en-US" sz="1700" dirty="0"/>
          </a:p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7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$("body").append(removed); // вернуть на страницу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5539859" y="5010150"/>
            <a:ext cx="8341281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Полезно при временных переупорядочиваниях DOM без потери состояния.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996434"/>
            <a:ext cx="9519047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8. Практическое: интерактивное меню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863798" y="2050971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HTML: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863798" y="2698790"/>
            <a:ext cx="12902803" cy="740212"/>
          </a:xfrm>
          <a:prstGeom prst="roundRect">
            <a:avLst>
              <a:gd name="adj" fmla="val 5002"/>
            </a:avLst>
          </a:prstGeom>
          <a:solidFill>
            <a:srgbClr val="1E1F20"/>
          </a:solidFill>
          <a:ln/>
        </p:spPr>
      </p:sp>
      <p:sp>
        <p:nvSpPr>
          <p:cNvPr id="5" name="Shape 3"/>
          <p:cNvSpPr/>
          <p:nvPr/>
        </p:nvSpPr>
        <p:spPr>
          <a:xfrm>
            <a:off x="851535" y="2698790"/>
            <a:ext cx="12927330" cy="740212"/>
          </a:xfrm>
          <a:prstGeom prst="roundRect">
            <a:avLst>
              <a:gd name="adj" fmla="val 5002"/>
            </a:avLst>
          </a:prstGeom>
          <a:solidFill>
            <a:srgbClr val="1E1F20"/>
          </a:solidFill>
          <a:ln/>
        </p:spPr>
      </p:sp>
      <p:sp>
        <p:nvSpPr>
          <p:cNvPr id="6" name="Text 4"/>
          <p:cNvSpPr/>
          <p:nvPr/>
        </p:nvSpPr>
        <p:spPr>
          <a:xfrm>
            <a:off x="1098352" y="2883813"/>
            <a:ext cx="12433697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&lt;ul id="menu"&gt;&lt;li&gt;Главная&lt;/li&gt;&lt;li&gt;Услуги&lt;/li&gt;&lt;li&gt;Контакты&lt;/li&gt;&lt;/ul&gt;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63798" y="3716655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jQuery:</a:t>
            </a:r>
            <a:endParaRPr lang="en-US" sz="1900" dirty="0"/>
          </a:p>
        </p:txBody>
      </p:sp>
      <p:sp>
        <p:nvSpPr>
          <p:cNvPr id="8" name="Shape 6"/>
          <p:cNvSpPr/>
          <p:nvPr/>
        </p:nvSpPr>
        <p:spPr>
          <a:xfrm>
            <a:off x="863798" y="4364474"/>
            <a:ext cx="12902803" cy="1850708"/>
          </a:xfrm>
          <a:prstGeom prst="roundRect">
            <a:avLst>
              <a:gd name="adj" fmla="val 2001"/>
            </a:avLst>
          </a:prstGeom>
          <a:solidFill>
            <a:srgbClr val="1E1F20"/>
          </a:solidFill>
          <a:ln/>
        </p:spPr>
      </p:sp>
      <p:sp>
        <p:nvSpPr>
          <p:cNvPr id="9" name="Shape 7"/>
          <p:cNvSpPr/>
          <p:nvPr/>
        </p:nvSpPr>
        <p:spPr>
          <a:xfrm>
            <a:off x="851535" y="4364474"/>
            <a:ext cx="12927330" cy="1850708"/>
          </a:xfrm>
          <a:prstGeom prst="roundRect">
            <a:avLst>
              <a:gd name="adj" fmla="val 2001"/>
            </a:avLst>
          </a:prstGeom>
          <a:solidFill>
            <a:srgbClr val="1E1F20"/>
          </a:solidFill>
          <a:ln/>
        </p:spPr>
      </p:sp>
      <p:sp>
        <p:nvSpPr>
          <p:cNvPr id="10" name="Text 8"/>
          <p:cNvSpPr/>
          <p:nvPr/>
        </p:nvSpPr>
        <p:spPr>
          <a:xfrm>
            <a:off x="1098352" y="4549497"/>
            <a:ext cx="12433697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$("#menu li").click(function() {</a:t>
            </a:r>
            <a:endParaRPr lang="en-US" sz="1900" dirty="0"/>
          </a:p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$("#menu li").removeClass("active");</a:t>
            </a:r>
            <a:endParaRPr lang="en-US" sz="1900" dirty="0"/>
          </a:p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$(this).addClass("active");</a:t>
            </a:r>
            <a:endParaRPr lang="en-US" sz="1900" dirty="0"/>
          </a:p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});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863798" y="6492835"/>
            <a:ext cx="129028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Это простая и распространённая паттерн‑реализация: при клике подсвечивается текущий пункт. Для клавиатурной доступности добавьте обработку keydown и ARIA‑атрибуты.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99429" y="1046798"/>
            <a:ext cx="7833836" cy="378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9–12. Перебор, массивы, replaceWith(), фильтры</a:t>
            </a:r>
            <a:endParaRPr lang="en-US" sz="2350" dirty="0"/>
          </a:p>
        </p:txBody>
      </p:sp>
      <p:sp>
        <p:nvSpPr>
          <p:cNvPr id="3" name="Text 1"/>
          <p:cNvSpPr/>
          <p:nvPr/>
        </p:nvSpPr>
        <p:spPr>
          <a:xfrm>
            <a:off x="2099429" y="1940123"/>
            <a:ext cx="166211" cy="2077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01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2099429" y="2199799"/>
            <a:ext cx="3387209" cy="2286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2099429" y="2328624"/>
            <a:ext cx="1889760" cy="236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each()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2099429" y="2676763"/>
            <a:ext cx="3387209" cy="626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Перебор набора: $("#menu li").each(function(index) { console.log(index + ": " + $(this).text()); });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2099429" y="3539609"/>
            <a:ext cx="166211" cy="2077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2099429" y="3799284"/>
            <a:ext cx="3387209" cy="2286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9" name="Text 7"/>
          <p:cNvSpPr/>
          <p:nvPr/>
        </p:nvSpPr>
        <p:spPr>
          <a:xfrm>
            <a:off x="2099429" y="3928110"/>
            <a:ext cx="1889760" cy="236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jQuery как массив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2099429" y="4276249"/>
            <a:ext cx="3387209" cy="626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let items = $("#menu li"); items[0] — доступ к нативному элементу; для jQuery‑объекта используйте $(items[0]).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2099429" y="5139095"/>
            <a:ext cx="166211" cy="2077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03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2099429" y="5398770"/>
            <a:ext cx="3387209" cy="2286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Text 11"/>
          <p:cNvSpPr/>
          <p:nvPr/>
        </p:nvSpPr>
        <p:spPr>
          <a:xfrm>
            <a:off x="2099429" y="5527596"/>
            <a:ext cx="1889760" cy="236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replaceWith()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2099429" y="5875734"/>
            <a:ext cx="3387209" cy="834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Замена элемента: $("#old").replaceWith("&lt;div&gt;Новый элемент&lt;/div&gt;"); — сохраняйте события при необходимости через detach/append.</a:t>
            </a:r>
            <a:endParaRPr lang="en-US" sz="1300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023" y="1718786"/>
            <a:ext cx="6638330" cy="3705106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5900023" y="5549860"/>
            <a:ext cx="6638330" cy="208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Фильтры для точного выбора: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5900023" y="5859304"/>
            <a:ext cx="6638330" cy="704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600"/>
              </a:lnSpc>
              <a:buSzPct val="100000"/>
              <a:buChar char="•"/>
            </a:pPr>
            <a:r>
              <a:rPr lang="en-US" sz="13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:first / :last — первый/последний элемент</a:t>
            </a:r>
            <a:endParaRPr lang="en-US" sz="1300" dirty="0"/>
          </a:p>
          <a:p>
            <a:pPr marL="342900" indent="-342900" algn="l">
              <a:lnSpc>
                <a:spcPts val="1600"/>
              </a:lnSpc>
              <a:buSzPct val="100000"/>
              <a:buChar char="•"/>
            </a:pPr>
            <a:r>
              <a:rPr lang="en-US" sz="13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:even / :odd — элементы по чётности</a:t>
            </a:r>
            <a:endParaRPr lang="en-US" sz="1300" dirty="0"/>
          </a:p>
          <a:p>
            <a:pPr marL="342900" indent="-342900" algn="l">
              <a:lnSpc>
                <a:spcPts val="1600"/>
              </a:lnSpc>
              <a:buSzPct val="100000"/>
              <a:buChar char="•"/>
            </a:pPr>
            <a:r>
              <a:rPr lang="en-US" sz="13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:eq(n) — элемент с индексом n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5900023" y="6664523"/>
            <a:ext cx="6638330" cy="417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Пример: $("#menu li:even").css("background", "lightgray"); — быстро выделить каждую вторую строку.</a:t>
            </a:r>
            <a:endParaRPr lang="en-US" sz="13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</TotalTime>
  <Words>768</Words>
  <Application>Microsoft Office PowerPoint</Application>
  <PresentationFormat>Произвольный</PresentationFormat>
  <Paragraphs>86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Montserrat Bold</vt:lpstr>
      <vt:lpstr>Constantia</vt:lpstr>
      <vt:lpstr>Source Sans 3</vt:lpstr>
      <vt:lpstr>Consolas</vt:lpstr>
      <vt:lpstr>Montserrat Light</vt:lpstr>
      <vt:lpstr>Calibri</vt:lpstr>
      <vt:lpstr>Wingdings 2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Dinara Sandibek</dc:creator>
  <cp:lastModifiedBy>Dinara Sandibek</cp:lastModifiedBy>
  <cp:revision>2</cp:revision>
  <dcterms:created xsi:type="dcterms:W3CDTF">2026-02-27T05:13:31Z</dcterms:created>
  <dcterms:modified xsi:type="dcterms:W3CDTF">2026-02-27T05:15:37Z</dcterms:modified>
</cp:coreProperties>
</file>